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9" r:id="rId4"/>
    <p:sldId id="261" r:id="rId5"/>
    <p:sldId id="262" r:id="rId6"/>
    <p:sldId id="260" r:id="rId7"/>
    <p:sldId id="270" r:id="rId8"/>
    <p:sldId id="258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900"/>
    <a:srgbClr val="060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2727A-127A-41AC-8B83-846BEDF59434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5D32A-FF4B-4282-B7BA-A3020293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5D32A-FF4B-4282-B7BA-A30202933F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30" y="5429885"/>
            <a:ext cx="13008960" cy="42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574294" y="5526381"/>
            <a:ext cx="13013040" cy="3836945"/>
          </a:xfrm>
          <a:prstGeom prst="rect">
            <a:avLst/>
          </a:prstGeo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810624" y="102870"/>
            <a:ext cx="6045958" cy="5841242"/>
          </a:xfrm>
          <a:prstGeom prst="rect">
            <a:avLst/>
          </a:prstGeom>
          <a:blipFill dpi="0" rotWithShape="1">
            <a:blip r:embed="rId3">
              <a:alphaModFix amt="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1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3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90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8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0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7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7F7D2-1915-46B3-BF8C-87A1890C5179}" type="datetimeFigureOut">
              <a:rPr lang="en-US" smtClean="0"/>
              <a:t>3/30/2014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E77F-7183-490E-83F7-5D95B8E92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7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0" y="102870"/>
            <a:ext cx="6004372" cy="5840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1045" y="1122363"/>
            <a:ext cx="9576955" cy="2387600"/>
          </a:xfrm>
        </p:spPr>
        <p:txBody>
          <a:bodyPr anchor="ctr">
            <a:normAutofit/>
          </a:bodyPr>
          <a:lstStyle/>
          <a:p>
            <a:pPr algn="l"/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Further Logical Consequences</a:t>
            </a:r>
            <a:b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of Einstein’s Postulates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Evan Claudeanos</a:t>
            </a:r>
          </a:p>
          <a:p>
            <a:pPr algn="l"/>
            <a:endParaRPr lang="en-US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March 31, 2014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Mass-Energy Equivalence: Key Concepts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/>
              <a:t>Measurements of the energy density carried by an electromagnetic wave depend on the observer’s frame of reference.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/>
              <a:t>Measurements of the energy distribution of a changing system depend on the observer’s frame of reference.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/>
              <a:t>A change in energy of a light-mitting source, as measured from two different reference frames, is due to a change in kinetic energy.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 smtClean="0"/>
              <a:t>Given no change in velocity of a light-emitting source, its change in energy is due to a change in mass.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1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Twin Paradox: Setup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Consider identical twins A and B. One takes off in a rocket, flies to </a:t>
            </a:r>
            <a:r>
              <a:rPr lang="en-US" dirty="0" err="1"/>
              <a:t>P</a:t>
            </a:r>
            <a:r>
              <a:rPr lang="en-US" dirty="0" err="1" smtClean="0"/>
              <a:t>roxima</a:t>
            </a:r>
            <a:r>
              <a:rPr lang="en-US" dirty="0" smtClean="0"/>
              <a:t> Centauri, and returns to Earth.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What would we say about the twins’ relative ages </a:t>
            </a:r>
            <a:r>
              <a:rPr lang="en-US" dirty="0" smtClean="0"/>
              <a:t>if we assume symmetry between the reference frames of A and B?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68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3" y="405533"/>
            <a:ext cx="7683335" cy="3204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33" y="3609695"/>
            <a:ext cx="7683335" cy="31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Twin Paradox: Some Resolutions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Frame </a:t>
            </a:r>
            <a:r>
              <a:rPr lang="en-US" dirty="0"/>
              <a:t>A</a:t>
            </a:r>
            <a:r>
              <a:rPr lang="en-US" dirty="0" smtClean="0"/>
              <a:t>symmetry</a:t>
            </a:r>
            <a:endParaRPr lang="en-US" dirty="0" smtClean="0"/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Three Lorentz </a:t>
            </a:r>
            <a:r>
              <a:rPr lang="en-US" dirty="0"/>
              <a:t>F</a:t>
            </a:r>
            <a:r>
              <a:rPr lang="en-US" dirty="0" smtClean="0"/>
              <a:t>rames</a:t>
            </a:r>
            <a:endParaRPr lang="en-US" dirty="0" smtClean="0"/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dirty="0" smtClean="0"/>
              <a:t>Signal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51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Twin Paradox: </a:t>
            </a:r>
            <a:r>
              <a:rPr lang="en-US" dirty="0" smtClean="0"/>
              <a:t>Signal 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en-US" dirty="0" smtClean="0"/>
              <a:t>Assume identical heart rates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Each twin measures own heart rate</a:t>
            </a:r>
            <a:endParaRPr lang="en-US" dirty="0" smtClean="0"/>
          </a:p>
          <a:p>
            <a:pPr>
              <a:lnSpc>
                <a:spcPct val="300000"/>
              </a:lnSpc>
            </a:pPr>
            <a:r>
              <a:rPr lang="en-US" dirty="0" smtClean="0"/>
              <a:t>Account for length contraction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Simultaneity and Coexistence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en-US" dirty="0" smtClean="0"/>
              <a:t>Two-event </a:t>
            </a:r>
            <a:r>
              <a:rPr lang="en-US" dirty="0" err="1" smtClean="0"/>
              <a:t>Minkowski</a:t>
            </a:r>
            <a:r>
              <a:rPr lang="en-US" dirty="0" smtClean="0"/>
              <a:t> space-time diagrams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Three-event </a:t>
            </a:r>
            <a:r>
              <a:rPr lang="en-US" dirty="0" err="1" smtClean="0"/>
              <a:t>Minkowski</a:t>
            </a:r>
            <a:r>
              <a:rPr lang="en-US" dirty="0" smtClean="0"/>
              <a:t> space-time diagrams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 Relativistic Doppler Effect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Mass-Energy Equivalence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 Twin Paradox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Simultaneity and Coexistence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Philosophical Questions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Relativistic Doppler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Originally described by Christian Doppler in 1842.</a:t>
            </a:r>
          </a:p>
          <a:p>
            <a:pPr>
              <a:lnSpc>
                <a:spcPct val="250000"/>
              </a:lnSpc>
            </a:pPr>
            <a:r>
              <a:rPr lang="en-US" dirty="0" smtClean="0"/>
              <a:t>Einstein corrects for time dilation.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100000">
              <a:srgbClr val="7030A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83167"/>
            <a:ext cx="5029200" cy="2093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13226" y="6596390"/>
            <a:ext cx="878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Wikimedia</a:t>
            </a:r>
            <a:endParaRPr lang="en-US" sz="11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Relativistic Doppler Effect: </a:t>
            </a:r>
            <a:r>
              <a:rPr lang="en-US" sz="3600" dirty="0" smtClean="0"/>
              <a:t>Testable Predictions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 smtClean="0"/>
              <a:t>Cosmological Distances</a:t>
            </a:r>
            <a:endParaRPr lang="en-US" dirty="0" smtClean="0"/>
          </a:p>
          <a:p>
            <a:pPr>
              <a:lnSpc>
                <a:spcPct val="250000"/>
              </a:lnSpc>
            </a:pPr>
            <a:r>
              <a:rPr lang="en-US" dirty="0" smtClean="0"/>
              <a:t>Stellar </a:t>
            </a:r>
            <a:r>
              <a:rPr lang="en-US" dirty="0"/>
              <a:t>W</a:t>
            </a:r>
            <a:r>
              <a:rPr lang="en-US" dirty="0" smtClean="0"/>
              <a:t>obble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46093"/>
            <a:ext cx="12326289" cy="7502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07584" y="6596390"/>
            <a:ext cx="1484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Harvard-Smithsonian</a:t>
            </a:r>
            <a:endParaRPr lang="en-US" sz="11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9" y="1324655"/>
            <a:ext cx="4924425" cy="3533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2771" y="4858430"/>
            <a:ext cx="2013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webexhibits.org/</a:t>
            </a:r>
            <a:r>
              <a:rPr lang="en-US" sz="1100" dirty="0" err="1"/>
              <a:t>causesofcolor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3607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45" y="0"/>
            <a:ext cx="73091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7569" y="6596390"/>
            <a:ext cx="20544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European Southern Observatory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Mass-Energy Equivalence: Some Tools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347663" lvl="1" indent="-347663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Lorentz </a:t>
            </a:r>
            <a:r>
              <a:rPr lang="en-US" sz="2400" dirty="0"/>
              <a:t>T</a:t>
            </a:r>
            <a:r>
              <a:rPr lang="en-US" sz="2400" dirty="0" smtClean="0"/>
              <a:t>ransformations</a:t>
            </a:r>
            <a:endParaRPr lang="en-US" sz="2400" dirty="0" smtClean="0"/>
          </a:p>
          <a:p>
            <a:pPr marL="347663" lvl="1" indent="-347663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Time Dilation</a:t>
            </a:r>
          </a:p>
          <a:p>
            <a:pPr marL="347663" lvl="1" indent="-347663">
              <a:lnSpc>
                <a:spcPct val="200000"/>
              </a:lnSpc>
              <a:buFont typeface="+mj-lt"/>
              <a:buAutoNum type="arabicPeriod"/>
            </a:pPr>
            <a:r>
              <a:rPr lang="en-US" sz="2400" dirty="0" smtClean="0"/>
              <a:t>Doppler Shift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8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256</Words>
  <Application>Microsoft Office PowerPoint</Application>
  <PresentationFormat>Widescreen</PresentationFormat>
  <Paragraphs>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Agency FB</vt:lpstr>
      <vt:lpstr>Arial</vt:lpstr>
      <vt:lpstr>Calibri</vt:lpstr>
      <vt:lpstr>Calibri Light</vt:lpstr>
      <vt:lpstr>Office Theme</vt:lpstr>
      <vt:lpstr>Further Logical Consequences of Einstein’s Postulates</vt:lpstr>
      <vt:lpstr>Lecture Plan</vt:lpstr>
      <vt:lpstr>The Relativistic Doppler Effect</vt:lpstr>
      <vt:lpstr>PowerPoint Presentation</vt:lpstr>
      <vt:lpstr>The Relativistic Doppler Effect: Testable Predictions</vt:lpstr>
      <vt:lpstr>PowerPoint Presentation</vt:lpstr>
      <vt:lpstr>PowerPoint Presentation</vt:lpstr>
      <vt:lpstr>PowerPoint Presentation</vt:lpstr>
      <vt:lpstr>Mass-Energy Equivalence: Some Tools</vt:lpstr>
      <vt:lpstr>Mass-Energy Equivalence: Key Concepts</vt:lpstr>
      <vt:lpstr>The Twin Paradox: Setup</vt:lpstr>
      <vt:lpstr>PowerPoint Presentation</vt:lpstr>
      <vt:lpstr>The Twin Paradox: Some Resolutions</vt:lpstr>
      <vt:lpstr>The Twin Paradox: Signal Exchange</vt:lpstr>
      <vt:lpstr>Simultaneity and Coexistence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Logical Consequences of Einstein’s Postulates</dc:title>
  <dc:creator>Evan Claudeanos</dc:creator>
  <cp:lastModifiedBy>Evan Claudeanos</cp:lastModifiedBy>
  <cp:revision>41</cp:revision>
  <dcterms:created xsi:type="dcterms:W3CDTF">2014-03-28T20:59:33Z</dcterms:created>
  <dcterms:modified xsi:type="dcterms:W3CDTF">2014-03-31T04:41:36Z</dcterms:modified>
</cp:coreProperties>
</file>